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66" r:id="rId4"/>
    <p:sldId id="267" r:id="rId5"/>
    <p:sldId id="268" r:id="rId6"/>
    <p:sldId id="261" r:id="rId7"/>
    <p:sldId id="269" r:id="rId8"/>
    <p:sldId id="270" r:id="rId9"/>
    <p:sldId id="264" r:id="rId10"/>
    <p:sldId id="265" r:id="rId11"/>
  </p:sldIdLst>
  <p:sldSz cx="9144000" cy="5143500" type="screen16x9"/>
  <p:notesSz cx="6858000" cy="9144000"/>
  <p:embeddedFontLst>
    <p:embeddedFont>
      <p:font typeface="Proxima Nova" panose="02000506030000020004"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65577f5b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65577f5b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65577f5b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65577f5b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a65577f5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a65577f5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examine our environment. We trained agents to play Super Mario Bros. from the NES using Gym Retro. To appropriately contextualize this, we need to consider the game in the context of Markov Decision Processes, as defined here.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65577f5b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65577f5b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establish our methodology. First, we trained five baseline agents on the listed levels to determine a performance target.</a:t>
            </a:r>
          </a:p>
          <a:p>
            <a:pPr marL="0" lvl="0" indent="0" algn="l" rtl="0">
              <a:spcBef>
                <a:spcPts val="0"/>
              </a:spcBef>
              <a:spcAft>
                <a:spcPts val="0"/>
              </a:spcAft>
              <a:buNone/>
            </a:pPr>
            <a:r>
              <a:rPr lang="en-US" dirty="0"/>
              <a:t>Each agent had 3M total steps to optimize the policy via PPO. They were also limited to 3k steps per epoch to force the model to optimize rather than purely explore</a:t>
            </a:r>
          </a:p>
          <a:p>
            <a:pPr marL="0" lvl="0" indent="0" algn="l" rtl="0">
              <a:spcBef>
                <a:spcPts val="0"/>
              </a:spcBef>
              <a:spcAft>
                <a:spcPts val="0"/>
              </a:spcAft>
              <a:buNone/>
            </a:pPr>
            <a:r>
              <a:rPr lang="en-US" dirty="0"/>
              <a:t>The reward function we chose is the positive change in horizontal position + the positive change in score - one point per second + 200 pts for using L-shaped warp pipes. This function aims to solve the following issues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a65577f5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a65577f5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65577f5b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65577f5b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a65577f5b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a65577f5b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a65577f5b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65577f5b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65577f5b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65577f5b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Level-Up Learning</a:t>
            </a:r>
            <a:endParaRPr/>
          </a:p>
        </p:txBody>
      </p:sp>
      <p:sp>
        <p:nvSpPr>
          <p:cNvPr id="60" name="Google Shape;60;p13"/>
          <p:cNvSpPr txBox="1">
            <a:spLocks noGrp="1"/>
          </p:cNvSpPr>
          <p:nvPr>
            <p:ph type="subTitle" idx="1"/>
          </p:nvPr>
        </p:nvSpPr>
        <p:spPr>
          <a:xfrm>
            <a:off x="510450" y="3182332"/>
            <a:ext cx="8123100" cy="9918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5200">
                <a:solidFill>
                  <a:schemeClr val="lt2"/>
                </a:solidFill>
              </a:rPr>
              <a:t>Transfer Learning-based Policy Generalization in Platforming Video Games</a:t>
            </a:r>
            <a:endParaRPr sz="5200">
              <a:solidFill>
                <a:schemeClr val="lt2"/>
              </a:solidFill>
            </a:endParaRPr>
          </a:p>
          <a:p>
            <a:pPr marL="0" lvl="0" indent="0" algn="l" rtl="0">
              <a:spcBef>
                <a:spcPts val="0"/>
              </a:spcBef>
              <a:spcAft>
                <a:spcPts val="0"/>
              </a:spcAft>
              <a:buNone/>
            </a:pPr>
            <a:endParaRPr sz="5200">
              <a:solidFill>
                <a:schemeClr val="lt2"/>
              </a:solidFill>
            </a:endParaRPr>
          </a:p>
          <a:p>
            <a:pPr marL="0" lvl="0" indent="0" algn="l" rtl="0">
              <a:spcBef>
                <a:spcPts val="0"/>
              </a:spcBef>
              <a:spcAft>
                <a:spcPts val="0"/>
              </a:spcAft>
              <a:buClr>
                <a:schemeClr val="dk1"/>
              </a:buClr>
              <a:buSzPct val="26094"/>
              <a:buFont typeface="Arial"/>
              <a:buNone/>
            </a:pPr>
            <a:r>
              <a:rPr lang="en" sz="4215">
                <a:solidFill>
                  <a:srgbClr val="A6DCBF"/>
                </a:solidFill>
              </a:rPr>
              <a:t>Joseph Kawiecki and John Ramthun</a:t>
            </a:r>
            <a:endParaRPr sz="4215">
              <a:solidFill>
                <a:srgbClr val="A6DCBF"/>
              </a:solidFill>
            </a:endParaRPr>
          </a:p>
        </p:txBody>
      </p:sp>
      <p:pic>
        <p:nvPicPr>
          <p:cNvPr id="25" name="Audio 24">
            <a:hlinkClick r:id="" action="ppaction://media"/>
            <a:extLst>
              <a:ext uri="{FF2B5EF4-FFF2-40B4-BE49-F238E27FC236}">
                <a16:creationId xmlns:a16="http://schemas.microsoft.com/office/drawing/2014/main" id="{07C1AE3E-E7EE-C5CD-98F0-392A3EF71F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679"/>
    </mc:Choice>
    <mc:Fallback xmlns="">
      <p:transition spd="slow" advTm="14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 you!</a:t>
            </a:r>
            <a:endParaRPr/>
          </a:p>
        </p:txBody>
      </p:sp>
      <p:pic>
        <p:nvPicPr>
          <p:cNvPr id="5" name="Audio 4">
            <a:hlinkClick r:id="" action="ppaction://media"/>
            <a:extLst>
              <a:ext uri="{FF2B5EF4-FFF2-40B4-BE49-F238E27FC236}">
                <a16:creationId xmlns:a16="http://schemas.microsoft.com/office/drawing/2014/main" id="{63FB703F-CF14-4A48-14BD-8453A5DA63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925"/>
    </mc:Choice>
    <mc:Fallback xmlns="">
      <p:transition spd="slow" advTm="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&amp; Background</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Transfer learning enables greater efficiency, effectiveness</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Transfer Learning</a:t>
            </a:r>
            <a:endParaRPr dirty="0"/>
          </a:p>
          <a:p>
            <a:pPr marL="457200" lvl="0" indent="-342900" algn="l" rtl="0">
              <a:spcBef>
                <a:spcPts val="0"/>
              </a:spcBef>
              <a:spcAft>
                <a:spcPts val="0"/>
              </a:spcAft>
              <a:buSzPts val="1800"/>
              <a:buChar char="●"/>
            </a:pPr>
            <a:r>
              <a:rPr lang="en" dirty="0"/>
              <a:t>Deep Q-learning (DQN)</a:t>
            </a:r>
            <a:endParaRPr dirty="0"/>
          </a:p>
          <a:p>
            <a:pPr marL="457200" lvl="0" indent="-342900" algn="l" rtl="0">
              <a:spcBef>
                <a:spcPts val="0"/>
              </a:spcBef>
              <a:spcAft>
                <a:spcPts val="0"/>
              </a:spcAft>
              <a:buSzPts val="1800"/>
              <a:buChar char="●"/>
            </a:pPr>
            <a:r>
              <a:rPr lang="en" dirty="0"/>
              <a:t>Advantage Actor-Critic (A2C)</a:t>
            </a:r>
            <a:endParaRPr dirty="0"/>
          </a:p>
          <a:p>
            <a:pPr marL="457200" lvl="0" indent="-342900" algn="l" rtl="0">
              <a:spcBef>
                <a:spcPts val="0"/>
              </a:spcBef>
              <a:spcAft>
                <a:spcPts val="0"/>
              </a:spcAft>
              <a:buSzPts val="1800"/>
              <a:buChar char="●"/>
            </a:pPr>
            <a:r>
              <a:rPr lang="en" dirty="0"/>
              <a:t>Proximal Policy Optimization (PPO)</a:t>
            </a:r>
            <a:endParaRPr dirty="0"/>
          </a:p>
        </p:txBody>
      </p:sp>
      <p:pic>
        <p:nvPicPr>
          <p:cNvPr id="67" name="Google Shape;67;p14"/>
          <p:cNvPicPr preferRelativeResize="0"/>
          <p:nvPr/>
        </p:nvPicPr>
        <p:blipFill>
          <a:blip r:embed="rId5">
            <a:alphaModFix/>
          </a:blip>
          <a:stretch>
            <a:fillRect/>
          </a:stretch>
        </p:blipFill>
        <p:spPr>
          <a:xfrm>
            <a:off x="4818142" y="1604772"/>
            <a:ext cx="3759675" cy="2987900"/>
          </a:xfrm>
          <a:prstGeom prst="rect">
            <a:avLst/>
          </a:prstGeom>
          <a:noFill/>
          <a:ln>
            <a:noFill/>
          </a:ln>
        </p:spPr>
      </p:pic>
      <p:pic>
        <p:nvPicPr>
          <p:cNvPr id="17" name="Audio 16">
            <a:hlinkClick r:id="" action="ppaction://media"/>
            <a:extLst>
              <a:ext uri="{FF2B5EF4-FFF2-40B4-BE49-F238E27FC236}">
                <a16:creationId xmlns:a16="http://schemas.microsoft.com/office/drawing/2014/main" id="{8136029B-2A53-5384-B987-B0EDBEAAA1E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1170"/>
    </mc:Choice>
    <mc:Fallback xmlns="">
      <p:transition spd="slow" advTm="9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Super Mario Bros as an MDP</a:t>
            </a:r>
            <a:endParaRPr/>
          </a:p>
        </p:txBody>
      </p:sp>
      <p:sp>
        <p:nvSpPr>
          <p:cNvPr id="73" name="Google Shape;73;p1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MDP – (S, µ, A, P, R, γ):</a:t>
            </a:r>
            <a:endParaRPr/>
          </a:p>
          <a:p>
            <a:pPr marL="457200" lvl="0" indent="-334327" algn="l" rtl="0">
              <a:spcBef>
                <a:spcPts val="1200"/>
              </a:spcBef>
              <a:spcAft>
                <a:spcPts val="0"/>
              </a:spcAft>
              <a:buSzPct val="100000"/>
              <a:buChar char="●"/>
            </a:pPr>
            <a:r>
              <a:rPr lang="en" b="1"/>
              <a:t>S:</a:t>
            </a:r>
            <a:r>
              <a:rPr lang="en"/>
              <a:t> State space - Game Frames</a:t>
            </a:r>
            <a:endParaRPr/>
          </a:p>
          <a:p>
            <a:pPr marL="457200" lvl="0" indent="-334327" algn="l" rtl="0">
              <a:spcBef>
                <a:spcPts val="0"/>
              </a:spcBef>
              <a:spcAft>
                <a:spcPts val="0"/>
              </a:spcAft>
              <a:buSzPct val="100000"/>
              <a:buChar char="●"/>
            </a:pPr>
            <a:r>
              <a:rPr lang="en" b="1"/>
              <a:t>µ:</a:t>
            </a:r>
            <a:r>
              <a:rPr lang="en"/>
              <a:t> Initial state distribution - Save States</a:t>
            </a:r>
            <a:endParaRPr/>
          </a:p>
          <a:p>
            <a:pPr marL="457200" lvl="0" indent="-334327" algn="l" rtl="0">
              <a:spcBef>
                <a:spcPts val="0"/>
              </a:spcBef>
              <a:spcAft>
                <a:spcPts val="0"/>
              </a:spcAft>
              <a:buSzPct val="100000"/>
              <a:buChar char="●"/>
            </a:pPr>
            <a:r>
              <a:rPr lang="en" b="1"/>
              <a:t>A:</a:t>
            </a:r>
            <a:r>
              <a:rPr lang="en"/>
              <a:t> Action space - Controls (combinatory)</a:t>
            </a:r>
            <a:endParaRPr/>
          </a:p>
          <a:p>
            <a:pPr marL="457200" lvl="0" indent="-334327" algn="l" rtl="0">
              <a:spcBef>
                <a:spcPts val="0"/>
              </a:spcBef>
              <a:spcAft>
                <a:spcPts val="0"/>
              </a:spcAft>
              <a:buSzPct val="100000"/>
              <a:buChar char="●"/>
            </a:pPr>
            <a:r>
              <a:rPr lang="en" b="1"/>
              <a:t>P:</a:t>
            </a:r>
            <a:r>
              <a:rPr lang="en"/>
              <a:t> Transition function - What actions can be taken in each state?</a:t>
            </a:r>
            <a:endParaRPr/>
          </a:p>
          <a:p>
            <a:pPr marL="457200" lvl="0" indent="-334327" algn="l" rtl="0">
              <a:spcBef>
                <a:spcPts val="0"/>
              </a:spcBef>
              <a:spcAft>
                <a:spcPts val="0"/>
              </a:spcAft>
              <a:buSzPct val="100000"/>
              <a:buChar char="●"/>
            </a:pPr>
            <a:r>
              <a:rPr lang="en" b="1"/>
              <a:t>R:</a:t>
            </a:r>
            <a:r>
              <a:rPr lang="en"/>
              <a:t> Reward function - Feedback from the Env</a:t>
            </a:r>
            <a:endParaRPr/>
          </a:p>
          <a:p>
            <a:pPr marL="914400" lvl="1" indent="-310832" algn="l" rtl="0">
              <a:spcBef>
                <a:spcPts val="0"/>
              </a:spcBef>
              <a:spcAft>
                <a:spcPts val="0"/>
              </a:spcAft>
              <a:buSzPct val="100000"/>
              <a:buChar char="○"/>
            </a:pPr>
            <a:r>
              <a:rPr lang="en"/>
              <a:t>Moving in the right direction?</a:t>
            </a:r>
            <a:endParaRPr/>
          </a:p>
          <a:p>
            <a:pPr marL="914400" lvl="1" indent="-310832" algn="l" rtl="0">
              <a:spcBef>
                <a:spcPts val="0"/>
              </a:spcBef>
              <a:spcAft>
                <a:spcPts val="0"/>
              </a:spcAft>
              <a:buSzPct val="100000"/>
              <a:buChar char="○"/>
            </a:pPr>
            <a:r>
              <a:rPr lang="en"/>
              <a:t>Collecting in-game rewards?</a:t>
            </a:r>
            <a:endParaRPr/>
          </a:p>
          <a:p>
            <a:pPr marL="914400" lvl="1" indent="-310832" algn="l" rtl="0">
              <a:spcBef>
                <a:spcPts val="0"/>
              </a:spcBef>
              <a:spcAft>
                <a:spcPts val="0"/>
              </a:spcAft>
              <a:buSzPct val="100000"/>
              <a:buChar char="○"/>
            </a:pPr>
            <a:r>
              <a:rPr lang="en"/>
              <a:t>Wasting time?</a:t>
            </a:r>
            <a:endParaRPr/>
          </a:p>
          <a:p>
            <a:pPr marL="457200" lvl="0" indent="-334327" algn="l" rtl="0">
              <a:spcBef>
                <a:spcPts val="0"/>
              </a:spcBef>
              <a:spcAft>
                <a:spcPts val="0"/>
              </a:spcAft>
              <a:buSzPct val="100000"/>
              <a:buChar char="●"/>
            </a:pPr>
            <a:r>
              <a:rPr lang="en"/>
              <a:t>γ: Discount factor</a:t>
            </a:r>
            <a:endParaRPr/>
          </a:p>
        </p:txBody>
      </p:sp>
      <p:pic>
        <p:nvPicPr>
          <p:cNvPr id="74" name="Google Shape;74;p15"/>
          <p:cNvPicPr preferRelativeResize="0"/>
          <p:nvPr/>
        </p:nvPicPr>
        <p:blipFill>
          <a:blip r:embed="rId5">
            <a:alphaModFix/>
          </a:blip>
          <a:stretch>
            <a:fillRect/>
          </a:stretch>
        </p:blipFill>
        <p:spPr>
          <a:xfrm>
            <a:off x="4517675" y="1525625"/>
            <a:ext cx="4626326" cy="2670101"/>
          </a:xfrm>
          <a:prstGeom prst="rect">
            <a:avLst/>
          </a:prstGeom>
          <a:noFill/>
          <a:ln>
            <a:noFill/>
          </a:ln>
        </p:spPr>
      </p:pic>
      <p:pic>
        <p:nvPicPr>
          <p:cNvPr id="24" name="Audio 23">
            <a:extLst>
              <a:ext uri="{FF2B5EF4-FFF2-40B4-BE49-F238E27FC236}">
                <a16:creationId xmlns:a16="http://schemas.microsoft.com/office/drawing/2014/main" id="{09B483E7-ED20-D71E-217C-5CD775E2F6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501"/>
    </mc:Choice>
    <mc:Fallback>
      <p:transition spd="slow" advTm="70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 - Base Models</a:t>
            </a:r>
            <a:endParaRPr/>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Baseline agents on 1-1, 2-1, 3-1, 4-1, 8-1</a:t>
            </a:r>
            <a:endParaRPr/>
          </a:p>
          <a:p>
            <a:pPr marL="457200" lvl="0" indent="-342900" algn="l" rtl="0">
              <a:spcBef>
                <a:spcPts val="0"/>
              </a:spcBef>
              <a:spcAft>
                <a:spcPts val="0"/>
              </a:spcAft>
              <a:buSzPts val="1800"/>
              <a:buChar char="●"/>
            </a:pPr>
            <a:r>
              <a:rPr lang="en"/>
              <a:t>3M time steps total</a:t>
            </a:r>
            <a:endParaRPr/>
          </a:p>
          <a:p>
            <a:pPr marL="457200" lvl="0" indent="-342900" algn="l" rtl="0">
              <a:spcBef>
                <a:spcPts val="0"/>
              </a:spcBef>
              <a:spcAft>
                <a:spcPts val="0"/>
              </a:spcAft>
              <a:buSzPts val="1800"/>
              <a:buChar char="●"/>
            </a:pPr>
            <a:r>
              <a:rPr lang="en"/>
              <a:t>3k steps per epoch</a:t>
            </a:r>
            <a:endParaRPr/>
          </a:p>
          <a:p>
            <a:pPr marL="457200" lvl="0" indent="-342900" algn="l" rtl="0">
              <a:spcBef>
                <a:spcPts val="0"/>
              </a:spcBef>
              <a:spcAft>
                <a:spcPts val="0"/>
              </a:spcAft>
              <a:buSzPts val="1800"/>
              <a:buChar char="●"/>
            </a:pPr>
            <a:r>
              <a:rPr lang="en"/>
              <a:t>Reward: ∆x + ∆score - time + 200 * ( using warp pipe )</a:t>
            </a:r>
            <a:endParaRPr/>
          </a:p>
          <a:p>
            <a:pPr marL="457200" lvl="0" indent="-342900" algn="l" rtl="0">
              <a:spcBef>
                <a:spcPts val="0"/>
              </a:spcBef>
              <a:spcAft>
                <a:spcPts val="0"/>
              </a:spcAft>
              <a:buSzPts val="1800"/>
              <a:buChar char="●"/>
            </a:pPr>
            <a:r>
              <a:rPr lang="en"/>
              <a:t>Issues:</a:t>
            </a:r>
            <a:endParaRPr/>
          </a:p>
          <a:p>
            <a:pPr marL="914400" lvl="1" indent="-317500" algn="l" rtl="0">
              <a:spcBef>
                <a:spcPts val="0"/>
              </a:spcBef>
              <a:spcAft>
                <a:spcPts val="0"/>
              </a:spcAft>
              <a:buSzPts val="1400"/>
              <a:buChar char="○"/>
            </a:pPr>
            <a:r>
              <a:rPr lang="en"/>
              <a:t>Agent learned that dying is good → Close loophole</a:t>
            </a:r>
            <a:endParaRPr/>
          </a:p>
          <a:p>
            <a:pPr marL="914400" lvl="1" indent="-317500" algn="l" rtl="0">
              <a:spcBef>
                <a:spcPts val="0"/>
              </a:spcBef>
              <a:spcAft>
                <a:spcPts val="0"/>
              </a:spcAft>
              <a:buSzPts val="1400"/>
              <a:buChar char="○"/>
            </a:pPr>
            <a:r>
              <a:rPr lang="en"/>
              <a:t>Agent gets stuck → positive or negative reward?</a:t>
            </a:r>
            <a:endParaRPr/>
          </a:p>
          <a:p>
            <a:pPr marL="914400" lvl="1" indent="-317500" algn="l" rtl="0">
              <a:spcBef>
                <a:spcPts val="0"/>
              </a:spcBef>
              <a:spcAft>
                <a:spcPts val="0"/>
              </a:spcAft>
              <a:buSzPts val="1400"/>
              <a:buChar char="○"/>
            </a:pPr>
            <a:r>
              <a:rPr lang="en"/>
              <a:t>Agent acts inhuman → What reward matches the human experienced reward?</a:t>
            </a:r>
            <a:endParaRPr/>
          </a:p>
        </p:txBody>
      </p:sp>
      <p:pic>
        <p:nvPicPr>
          <p:cNvPr id="35" name="Audio 34">
            <a:extLst>
              <a:ext uri="{FF2B5EF4-FFF2-40B4-BE49-F238E27FC236}">
                <a16:creationId xmlns:a16="http://schemas.microsoft.com/office/drawing/2014/main" id="{19344805-A60D-08F2-2BFB-66706224C9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927"/>
    </mc:Choice>
    <mc:Fallback>
      <p:transition spd="slow" advTm="7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 - Transfer Learning</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Pre-training &amp; Policy Transfer Approaches</a:t>
            </a:r>
            <a:endParaRPr/>
          </a:p>
          <a:p>
            <a:pPr marL="457200" lvl="0" indent="-342900" algn="l" rtl="0">
              <a:spcBef>
                <a:spcPts val="1200"/>
              </a:spcBef>
              <a:spcAft>
                <a:spcPts val="0"/>
              </a:spcAft>
              <a:buSzPts val="1800"/>
              <a:buChar char="●"/>
            </a:pPr>
            <a:r>
              <a:rPr lang="en"/>
              <a:t>Take a base model (trained on 1-1) and use that to initialize a new model</a:t>
            </a:r>
            <a:endParaRPr/>
          </a:p>
          <a:p>
            <a:pPr marL="914400" lvl="1" indent="-317500" algn="l" rtl="0">
              <a:spcBef>
                <a:spcPts val="0"/>
              </a:spcBef>
              <a:spcAft>
                <a:spcPts val="0"/>
              </a:spcAft>
              <a:buSzPts val="1400"/>
              <a:buChar char="○"/>
            </a:pPr>
            <a:r>
              <a:rPr lang="en"/>
              <a:t>PPO keeps the previous experiences and policy</a:t>
            </a:r>
            <a:endParaRPr/>
          </a:p>
          <a:p>
            <a:pPr marL="457200" lvl="0" indent="-342900" algn="l" rtl="0">
              <a:spcBef>
                <a:spcPts val="0"/>
              </a:spcBef>
              <a:spcAft>
                <a:spcPts val="0"/>
              </a:spcAft>
              <a:buSzPts val="1800"/>
              <a:buChar char="●"/>
            </a:pPr>
            <a:r>
              <a:rPr lang="en"/>
              <a:t>Take a base model and transfer the policy to a new model</a:t>
            </a:r>
            <a:endParaRPr/>
          </a:p>
          <a:p>
            <a:pPr marL="914400" lvl="1" indent="-317500" algn="l" rtl="0">
              <a:spcBef>
                <a:spcPts val="0"/>
              </a:spcBef>
              <a:spcAft>
                <a:spcPts val="0"/>
              </a:spcAft>
              <a:buSzPts val="1400"/>
              <a:buChar char="○"/>
            </a:pPr>
            <a:r>
              <a:rPr lang="en"/>
              <a:t>PPO loses previous experience but keeps policy</a:t>
            </a:r>
            <a:endParaRPr/>
          </a:p>
          <a:p>
            <a:pPr marL="0" lvl="0" indent="0" algn="l" rtl="0">
              <a:spcBef>
                <a:spcPts val="1200"/>
              </a:spcBef>
              <a:spcAft>
                <a:spcPts val="0"/>
              </a:spcAft>
              <a:buNone/>
            </a:pPr>
            <a:r>
              <a:rPr lang="en"/>
              <a:t>Multi-Task Inspired Approaches</a:t>
            </a:r>
            <a:endParaRPr/>
          </a:p>
          <a:p>
            <a:pPr marL="457200" lvl="0" indent="-342900" algn="l" rtl="0">
              <a:spcBef>
                <a:spcPts val="1200"/>
              </a:spcBef>
              <a:spcAft>
                <a:spcPts val="0"/>
              </a:spcAft>
              <a:buSzPts val="1800"/>
              <a:buChar char="●"/>
            </a:pPr>
            <a:r>
              <a:rPr lang="en"/>
              <a:t>Agent 1: Sees a random level after every episode terminates</a:t>
            </a:r>
            <a:endParaRPr/>
          </a:p>
          <a:p>
            <a:pPr marL="457200" lvl="0" indent="-342900" algn="l" rtl="0">
              <a:spcBef>
                <a:spcPts val="0"/>
              </a:spcBef>
              <a:spcAft>
                <a:spcPts val="0"/>
              </a:spcAft>
              <a:buSzPts val="1800"/>
              <a:buChar char="●"/>
            </a:pPr>
            <a:r>
              <a:rPr lang="en"/>
              <a:t>Agent 2: Sees all eight levels at the same time</a:t>
            </a:r>
            <a:endParaRPr/>
          </a:p>
          <a:p>
            <a:pPr marL="914400" lvl="1" indent="-317500" algn="l" rtl="0">
              <a:spcBef>
                <a:spcPts val="0"/>
              </a:spcBef>
              <a:spcAft>
                <a:spcPts val="0"/>
              </a:spcAft>
              <a:buSzPts val="1400"/>
              <a:buChar char="○"/>
            </a:pPr>
            <a:r>
              <a:rPr lang="en"/>
              <a:t>Test with various learning rates</a:t>
            </a:r>
            <a:endParaRPr/>
          </a:p>
        </p:txBody>
      </p:sp>
      <p:pic>
        <p:nvPicPr>
          <p:cNvPr id="43" name="Audio 42">
            <a:extLst>
              <a:ext uri="{FF2B5EF4-FFF2-40B4-BE49-F238E27FC236}">
                <a16:creationId xmlns:a16="http://schemas.microsoft.com/office/drawing/2014/main" id="{7E31E18F-74B1-64B8-43C0-BA16F1BF1F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225"/>
    </mc:Choice>
    <mc:Fallback>
      <p:transition spd="slow" advTm="4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Related Works</a:t>
            </a:r>
            <a:endParaRPr/>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Playing Atari with Deep Reinforcement Learning</a:t>
            </a:r>
            <a:endParaRPr/>
          </a:p>
          <a:p>
            <a:pPr marL="457200" lvl="0" indent="-342900" algn="l" rtl="0">
              <a:spcBef>
                <a:spcPts val="0"/>
              </a:spcBef>
              <a:spcAft>
                <a:spcPts val="0"/>
              </a:spcAft>
              <a:buSzPts val="1800"/>
              <a:buChar char="●"/>
            </a:pPr>
            <a:r>
              <a:rPr lang="en"/>
              <a:t>Actor-Mimic</a:t>
            </a:r>
            <a:endParaRPr/>
          </a:p>
          <a:p>
            <a:pPr marL="457200" lvl="0" indent="-342900" algn="l" rtl="0">
              <a:spcBef>
                <a:spcPts val="0"/>
              </a:spcBef>
              <a:spcAft>
                <a:spcPts val="0"/>
              </a:spcAft>
              <a:buSzPts val="1800"/>
              <a:buChar char="●"/>
            </a:pPr>
            <a:r>
              <a:rPr lang="en"/>
              <a:t>Schema Networks</a:t>
            </a:r>
            <a:endParaRPr/>
          </a:p>
          <a:p>
            <a:pPr marL="457200" lvl="0" indent="-342900" algn="l" rtl="0">
              <a:spcBef>
                <a:spcPts val="0"/>
              </a:spcBef>
              <a:spcAft>
                <a:spcPts val="0"/>
              </a:spcAft>
              <a:buSzPts val="1800"/>
              <a:buChar char="●"/>
            </a:pPr>
            <a:r>
              <a:rPr lang="en"/>
              <a:t>Transfer Learning via Image-to-Image Translation</a:t>
            </a:r>
            <a:endParaRPr/>
          </a:p>
          <a:p>
            <a:pPr marL="457200" lvl="0" indent="-342900" algn="l" rtl="0">
              <a:spcBef>
                <a:spcPts val="0"/>
              </a:spcBef>
              <a:spcAft>
                <a:spcPts val="0"/>
              </a:spcAft>
              <a:buSzPts val="1800"/>
              <a:buChar char="●"/>
            </a:pPr>
            <a:r>
              <a:rPr lang="en"/>
              <a:t>Survey</a:t>
            </a:r>
            <a:endParaRPr/>
          </a:p>
        </p:txBody>
      </p:sp>
      <p:pic>
        <p:nvPicPr>
          <p:cNvPr id="93" name="Google Shape;93;p18"/>
          <p:cNvPicPr preferRelativeResize="0"/>
          <p:nvPr/>
        </p:nvPicPr>
        <p:blipFill>
          <a:blip r:embed="rId5">
            <a:alphaModFix/>
          </a:blip>
          <a:stretch>
            <a:fillRect/>
          </a:stretch>
        </p:blipFill>
        <p:spPr>
          <a:xfrm>
            <a:off x="4196350" y="2571750"/>
            <a:ext cx="3844550" cy="2162551"/>
          </a:xfrm>
          <a:prstGeom prst="rect">
            <a:avLst/>
          </a:prstGeom>
          <a:noFill/>
          <a:ln>
            <a:noFill/>
          </a:ln>
        </p:spPr>
      </p:pic>
      <p:pic>
        <p:nvPicPr>
          <p:cNvPr id="15" name="Audio 14">
            <a:hlinkClick r:id="" action="ppaction://media"/>
            <a:extLst>
              <a:ext uri="{FF2B5EF4-FFF2-40B4-BE49-F238E27FC236}">
                <a16:creationId xmlns:a16="http://schemas.microsoft.com/office/drawing/2014/main" id="{0730656A-F8CE-3CBF-A5DA-BBBA0EEBD6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7733"/>
    </mc:Choice>
    <mc:Fallback xmlns="">
      <p:transition spd="slow" advTm="15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 Baseline</a:t>
            </a:r>
            <a:endParaRPr/>
          </a:p>
        </p:txBody>
      </p:sp>
      <p:pic>
        <p:nvPicPr>
          <p:cNvPr id="98" name="Google Shape;98;p19"/>
          <p:cNvPicPr preferRelativeResize="0"/>
          <p:nvPr/>
        </p:nvPicPr>
        <p:blipFill>
          <a:blip r:embed="rId5">
            <a:alphaModFix/>
          </a:blip>
          <a:stretch>
            <a:fillRect/>
          </a:stretch>
        </p:blipFill>
        <p:spPr>
          <a:xfrm>
            <a:off x="311705" y="1484375"/>
            <a:ext cx="4245739" cy="3084500"/>
          </a:xfrm>
          <a:prstGeom prst="rect">
            <a:avLst/>
          </a:prstGeom>
          <a:noFill/>
          <a:ln>
            <a:noFill/>
          </a:ln>
        </p:spPr>
      </p:pic>
      <p:pic>
        <p:nvPicPr>
          <p:cNvPr id="99" name="Google Shape;99;p19"/>
          <p:cNvPicPr preferRelativeResize="0"/>
          <p:nvPr/>
        </p:nvPicPr>
        <p:blipFill>
          <a:blip r:embed="rId6">
            <a:alphaModFix/>
          </a:blip>
          <a:stretch>
            <a:fillRect/>
          </a:stretch>
        </p:blipFill>
        <p:spPr>
          <a:xfrm>
            <a:off x="5084728" y="1484375"/>
            <a:ext cx="3747576" cy="3084500"/>
          </a:xfrm>
          <a:prstGeom prst="rect">
            <a:avLst/>
          </a:prstGeom>
          <a:noFill/>
          <a:ln>
            <a:noFill/>
          </a:ln>
        </p:spPr>
      </p:pic>
      <p:pic>
        <p:nvPicPr>
          <p:cNvPr id="21" name="Audio 20">
            <a:extLst>
              <a:ext uri="{FF2B5EF4-FFF2-40B4-BE49-F238E27FC236}">
                <a16:creationId xmlns:a16="http://schemas.microsoft.com/office/drawing/2014/main" id="{EFFE9943-4917-B8AF-68E5-AC6E2BF975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944"/>
    </mc:Choice>
    <mc:Fallback>
      <p:transition spd="slow" advTm="49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 Transfer Learning</a:t>
            </a:r>
            <a:endParaRPr/>
          </a:p>
        </p:txBody>
      </p:sp>
      <p:pic>
        <p:nvPicPr>
          <p:cNvPr id="105" name="Google Shape;105;p20"/>
          <p:cNvPicPr preferRelativeResize="0"/>
          <p:nvPr/>
        </p:nvPicPr>
        <p:blipFill>
          <a:blip r:embed="rId5">
            <a:alphaModFix/>
          </a:blip>
          <a:stretch>
            <a:fillRect/>
          </a:stretch>
        </p:blipFill>
        <p:spPr>
          <a:xfrm>
            <a:off x="6501626" y="3033400"/>
            <a:ext cx="2330673" cy="1903225"/>
          </a:xfrm>
          <a:prstGeom prst="rect">
            <a:avLst/>
          </a:prstGeom>
          <a:noFill/>
          <a:ln>
            <a:noFill/>
          </a:ln>
        </p:spPr>
      </p:pic>
      <p:pic>
        <p:nvPicPr>
          <p:cNvPr id="106" name="Google Shape;106;p20"/>
          <p:cNvPicPr preferRelativeResize="0"/>
          <p:nvPr/>
        </p:nvPicPr>
        <p:blipFill>
          <a:blip r:embed="rId6">
            <a:alphaModFix/>
          </a:blip>
          <a:stretch>
            <a:fillRect/>
          </a:stretch>
        </p:blipFill>
        <p:spPr>
          <a:xfrm>
            <a:off x="6314325" y="1017725"/>
            <a:ext cx="2517974" cy="2015668"/>
          </a:xfrm>
          <a:prstGeom prst="rect">
            <a:avLst/>
          </a:prstGeom>
          <a:noFill/>
          <a:ln>
            <a:noFill/>
          </a:ln>
        </p:spPr>
      </p:pic>
      <p:pic>
        <p:nvPicPr>
          <p:cNvPr id="107" name="Google Shape;107;p20"/>
          <p:cNvPicPr preferRelativeResize="0"/>
          <p:nvPr/>
        </p:nvPicPr>
        <p:blipFill>
          <a:blip r:embed="rId7">
            <a:alphaModFix/>
          </a:blip>
          <a:stretch>
            <a:fillRect/>
          </a:stretch>
        </p:blipFill>
        <p:spPr>
          <a:xfrm>
            <a:off x="3796200" y="1017725"/>
            <a:ext cx="2517975" cy="1903237"/>
          </a:xfrm>
          <a:prstGeom prst="rect">
            <a:avLst/>
          </a:prstGeom>
          <a:noFill/>
          <a:ln>
            <a:noFill/>
          </a:ln>
        </p:spPr>
      </p:pic>
      <p:pic>
        <p:nvPicPr>
          <p:cNvPr id="108" name="Google Shape;108;p20"/>
          <p:cNvPicPr preferRelativeResize="0"/>
          <p:nvPr/>
        </p:nvPicPr>
        <p:blipFill>
          <a:blip r:embed="rId8">
            <a:alphaModFix/>
          </a:blip>
          <a:stretch>
            <a:fillRect/>
          </a:stretch>
        </p:blipFill>
        <p:spPr>
          <a:xfrm>
            <a:off x="3796349" y="2880450"/>
            <a:ext cx="2517975" cy="2056163"/>
          </a:xfrm>
          <a:prstGeom prst="rect">
            <a:avLst/>
          </a:prstGeom>
          <a:noFill/>
          <a:ln>
            <a:noFill/>
          </a:ln>
        </p:spPr>
      </p:pic>
      <p:sp>
        <p:nvSpPr>
          <p:cNvPr id="109" name="Google Shape;109;p20"/>
          <p:cNvSpPr txBox="1">
            <a:spLocks noGrp="1"/>
          </p:cNvSpPr>
          <p:nvPr>
            <p:ph type="body" idx="1"/>
          </p:nvPr>
        </p:nvSpPr>
        <p:spPr>
          <a:xfrm>
            <a:off x="311700" y="1152475"/>
            <a:ext cx="3484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Level-to-Level Transfer</a:t>
            </a:r>
            <a:endParaRPr/>
          </a:p>
          <a:p>
            <a:pPr marL="457200" lvl="0" indent="-342900" algn="l" rtl="0">
              <a:spcBef>
                <a:spcPts val="1200"/>
              </a:spcBef>
              <a:spcAft>
                <a:spcPts val="0"/>
              </a:spcAft>
              <a:buSzPts val="1800"/>
              <a:buChar char="●"/>
            </a:pPr>
            <a:r>
              <a:rPr lang="en"/>
              <a:t>Excellent early performance</a:t>
            </a:r>
            <a:endParaRPr/>
          </a:p>
          <a:p>
            <a:pPr marL="457200" lvl="0" indent="-342900" algn="l" rtl="0">
              <a:spcBef>
                <a:spcPts val="0"/>
              </a:spcBef>
              <a:spcAft>
                <a:spcPts val="0"/>
              </a:spcAft>
              <a:buSzPts val="1800"/>
              <a:buChar char="●"/>
            </a:pPr>
            <a:r>
              <a:rPr lang="en"/>
              <a:t>Decreasing returns</a:t>
            </a:r>
            <a:endParaRPr/>
          </a:p>
          <a:p>
            <a:pPr marL="0" lvl="0" indent="0" algn="l" rtl="0">
              <a:spcBef>
                <a:spcPts val="1200"/>
              </a:spcBef>
              <a:spcAft>
                <a:spcPts val="0"/>
              </a:spcAft>
              <a:buNone/>
            </a:pPr>
            <a:r>
              <a:rPr lang="en"/>
              <a:t>Random Init</a:t>
            </a:r>
            <a:endParaRPr/>
          </a:p>
          <a:p>
            <a:pPr marL="457200" lvl="0" indent="-342900" algn="l" rtl="0">
              <a:spcBef>
                <a:spcPts val="1200"/>
              </a:spcBef>
              <a:spcAft>
                <a:spcPts val="0"/>
              </a:spcAft>
              <a:buSzPts val="1800"/>
              <a:buChar char="●"/>
            </a:pPr>
            <a:r>
              <a:rPr lang="en"/>
              <a:t>Consistently Bad</a:t>
            </a:r>
            <a:endParaRPr/>
          </a:p>
          <a:p>
            <a:pPr marL="0" lvl="0" indent="0" algn="l" rtl="0">
              <a:spcBef>
                <a:spcPts val="1200"/>
              </a:spcBef>
              <a:spcAft>
                <a:spcPts val="0"/>
              </a:spcAft>
              <a:buNone/>
            </a:pPr>
            <a:r>
              <a:rPr lang="en"/>
              <a:t>Parallel Init</a:t>
            </a:r>
            <a:endParaRPr/>
          </a:p>
          <a:p>
            <a:pPr marL="457200" lvl="0" indent="-342900" algn="l" rtl="0">
              <a:spcBef>
                <a:spcPts val="1200"/>
              </a:spcBef>
              <a:spcAft>
                <a:spcPts val="0"/>
              </a:spcAft>
              <a:buSzPts val="1800"/>
              <a:buChar char="●"/>
            </a:pPr>
            <a:r>
              <a:rPr lang="en"/>
              <a:t>More consistent</a:t>
            </a:r>
            <a:endParaRPr/>
          </a:p>
        </p:txBody>
      </p:sp>
      <p:pic>
        <p:nvPicPr>
          <p:cNvPr id="18" name="Audio 17">
            <a:extLst>
              <a:ext uri="{FF2B5EF4-FFF2-40B4-BE49-F238E27FC236}">
                <a16:creationId xmlns:a16="http://schemas.microsoft.com/office/drawing/2014/main" id="{73DFE192-8CD8-395E-9727-4AE9E4954B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540"/>
    </mc:Choice>
    <mc:Fallback>
      <p:transition spd="slow" advTm="58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PPO, A2C, DQN</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Transfer not held</a:t>
            </a:r>
            <a:endParaRPr/>
          </a:p>
          <a:p>
            <a:pPr marL="914400" lvl="1" indent="-317500" algn="l" rtl="0">
              <a:spcBef>
                <a:spcPts val="0"/>
              </a:spcBef>
              <a:spcAft>
                <a:spcPts val="0"/>
              </a:spcAft>
              <a:buSzPts val="1400"/>
              <a:buChar char="○"/>
            </a:pPr>
            <a:r>
              <a:rPr lang="en"/>
              <a:t>Pre-training</a:t>
            </a:r>
            <a:endParaRPr/>
          </a:p>
          <a:p>
            <a:pPr marL="914400" lvl="1" indent="-317500" algn="l" rtl="0">
              <a:spcBef>
                <a:spcPts val="0"/>
              </a:spcBef>
              <a:spcAft>
                <a:spcPts val="0"/>
              </a:spcAft>
              <a:buSzPts val="1400"/>
              <a:buChar char="○"/>
            </a:pPr>
            <a:r>
              <a:rPr lang="en"/>
              <a:t>Policy transfer</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Future: Multi-task learning</a:t>
            </a:r>
            <a:endParaRPr/>
          </a:p>
        </p:txBody>
      </p:sp>
      <p:pic>
        <p:nvPicPr>
          <p:cNvPr id="117" name="Google Shape;117;p21"/>
          <p:cNvPicPr preferRelativeResize="0"/>
          <p:nvPr/>
        </p:nvPicPr>
        <p:blipFill>
          <a:blip r:embed="rId5">
            <a:alphaModFix/>
          </a:blip>
          <a:stretch>
            <a:fillRect/>
          </a:stretch>
        </p:blipFill>
        <p:spPr>
          <a:xfrm>
            <a:off x="5036925" y="338700"/>
            <a:ext cx="3430475" cy="3216075"/>
          </a:xfrm>
          <a:prstGeom prst="rect">
            <a:avLst/>
          </a:prstGeom>
          <a:noFill/>
          <a:ln>
            <a:noFill/>
          </a:ln>
        </p:spPr>
      </p:pic>
      <p:pic>
        <p:nvPicPr>
          <p:cNvPr id="17" name="Audio 16">
            <a:hlinkClick r:id="" action="ppaction://media"/>
            <a:extLst>
              <a:ext uri="{FF2B5EF4-FFF2-40B4-BE49-F238E27FC236}">
                <a16:creationId xmlns:a16="http://schemas.microsoft.com/office/drawing/2014/main" id="{1021EB41-EC52-4FB1-5C24-8839AC0C1B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9825"/>
    </mc:Choice>
    <mc:Fallback xmlns="">
      <p:transition spd="slow" advTm="29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479</Words>
  <Application>Microsoft Macintosh PowerPoint</Application>
  <PresentationFormat>On-screen Show (16:9)</PresentationFormat>
  <Paragraphs>69</Paragraphs>
  <Slides>10</Slides>
  <Notes>10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Proxima Nova</vt:lpstr>
      <vt:lpstr>Spearmint</vt:lpstr>
      <vt:lpstr>Level-Up Learning</vt:lpstr>
      <vt:lpstr>Motivation &amp; Background</vt:lpstr>
      <vt:lpstr>Super Mario Bros as an MDP</vt:lpstr>
      <vt:lpstr>Methodology - Base Models</vt:lpstr>
      <vt:lpstr>Methodology - Transfer Learning</vt:lpstr>
      <vt:lpstr>Related Works</vt:lpstr>
      <vt:lpstr>Results - Baseline</vt:lpstr>
      <vt:lpstr>Results - Transfer Learning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Level-Up Learning</dc:title>
  <cp:lastModifiedBy>John R</cp:lastModifiedBy>
  <cp:revision>2</cp:revision>
  <dcterms:modified xsi:type="dcterms:W3CDTF">2023-12-13T06:08:57Z</dcterms:modified>
</cp:coreProperties>
</file>